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/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r>
              <a:rPr lang="en-US"/>
              <a:t>Click to edit the outline text format</a:t>
            </a:r>
          </a:p>
          <a:p>
            <a:pPr lvl="1"/>
            <a:r>
              <a:rPr lang="en-US"/>
              <a:t>Second Outline Level</a:t>
            </a:r>
          </a:p>
          <a:p>
            <a:pPr lvl="2"/>
            <a:r>
              <a:rPr lang="en-US"/>
              <a:t>Third Outline Level</a:t>
            </a:r>
          </a:p>
          <a:p>
            <a:pPr lvl="3"/>
            <a:r>
              <a:rPr lang="en-US"/>
              <a:t>Fourth Outline Level</a:t>
            </a:r>
          </a:p>
          <a:p>
            <a:pPr lvl="4"/>
            <a:r>
              <a:rPr lang="en-US"/>
              <a:t>Fifth Outline Level</a:t>
            </a:r>
          </a:p>
          <a:p>
            <a:pPr lvl="5"/>
            <a:r>
              <a:rPr lang="en-US"/>
              <a:t>Sixth Outline Level</a:t>
            </a:r>
          </a:p>
          <a:p>
            <a:pPr lvl="6"/>
            <a:r>
              <a:rPr lang="en-US"/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pc="-1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32967F8C-7669-42DC-9E7A-0D2251174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pig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CustomShape 1"/>
          <p:cNvSpPr/>
          <p:nvPr/>
        </p:nvSpPr>
        <p:spPr>
          <a:xfrm>
            <a:off x="5334000" y="4953000"/>
            <a:ext cx="533400" cy="2286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CustomShape 2"/>
          <p:cNvSpPr/>
          <p:nvPr/>
        </p:nvSpPr>
        <p:spPr>
          <a:xfrm>
            <a:off x="4800600" y="4876800"/>
            <a:ext cx="381000" cy="2286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CustomShape 3"/>
          <p:cNvSpPr/>
          <p:nvPr/>
        </p:nvSpPr>
        <p:spPr>
          <a:xfrm>
            <a:off x="5486400" y="5029200"/>
            <a:ext cx="533400" cy="2286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4"/>
          <p:cNvSpPr/>
          <p:nvPr/>
        </p:nvSpPr>
        <p:spPr>
          <a:xfrm flipV="1">
            <a:off x="4724400" y="5257800"/>
            <a:ext cx="685800" cy="150813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5"/>
          <p:cNvSpPr/>
          <p:nvPr/>
        </p:nvSpPr>
        <p:spPr>
          <a:xfrm>
            <a:off x="5943600" y="4953000"/>
            <a:ext cx="381000" cy="2286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343" name="Picture 8" descr="Pictur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43400"/>
            <a:ext cx="1981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9" descr="A_5Bumbl_e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2095500" y="4495800"/>
            <a:ext cx="647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0" descr="roses_swaying_back_an_a_m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1242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1" descr="tulips_orange_m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05800" y="2895600"/>
            <a:ext cx="60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2" descr="tulips_orange_m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34400" y="3581400"/>
            <a:ext cx="60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3" descr="tulips_orange_m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48600" y="2971800"/>
            <a:ext cx="60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14" descr="tulips_orange_m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3800" y="4343400"/>
            <a:ext cx="838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15" descr="tulips_orange_m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35950" y="3657600"/>
            <a:ext cx="838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16" descr="tulips_orange_m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48600" y="3505200"/>
            <a:ext cx="60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17" descr="tulips_orange_m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5181600"/>
            <a:ext cx="762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CustomShape 6"/>
          <p:cNvSpPr/>
          <p:nvPr/>
        </p:nvSpPr>
        <p:spPr>
          <a:xfrm flipV="1">
            <a:off x="5105400" y="5638800"/>
            <a:ext cx="381000" cy="7620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354" name="Picture 20" descr="Pictur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5105400"/>
            <a:ext cx="2514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Picture 21" descr="Pictur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548640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6" name="Picture 22" descr="roses_swaying_back_an_a_m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910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7" name="Picture 23" descr="roses_swaying_back_an_a_m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6670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8" name="Picture 24" descr="roses_swaying_back_an_a_m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981200"/>
            <a:ext cx="30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25" descr="1 (81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00400">
            <a:off x="1066800" y="5562600"/>
            <a:ext cx="1066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0" name="Picture 26" descr="1 (81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00400">
            <a:off x="8077200" y="3733800"/>
            <a:ext cx="1066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27" descr="1 (81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00400">
            <a:off x="0" y="3200400"/>
            <a:ext cx="1066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CustomShape 7"/>
          <p:cNvSpPr/>
          <p:nvPr/>
        </p:nvSpPr>
        <p:spPr>
          <a:xfrm>
            <a:off x="1219200" y="6858000"/>
            <a:ext cx="7010400" cy="68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8"/>
          <p:cNvSpPr/>
          <p:nvPr/>
        </p:nvSpPr>
        <p:spPr>
          <a:xfrm>
            <a:off x="1066800" y="7467600"/>
            <a:ext cx="7391400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" name="CustomShape 9"/>
          <p:cNvSpPr/>
          <p:nvPr/>
        </p:nvSpPr>
        <p:spPr>
          <a:xfrm>
            <a:off x="1295400" y="8305800"/>
            <a:ext cx="7467600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pc="-1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pc="-1">
              <a:solidFill>
                <a:srgbClr val="000000"/>
              </a:solidFill>
            </a:endParaRPr>
          </a:p>
        </p:txBody>
      </p:sp>
      <p:sp>
        <p:nvSpPr>
          <p:cNvPr id="14367" name="TextBox 1"/>
          <p:cNvSpPr txBox="1">
            <a:spLocks noChangeArrowheads="1"/>
          </p:cNvSpPr>
          <p:nvPr/>
        </p:nvSpPr>
        <p:spPr bwMode="auto">
          <a:xfrm>
            <a:off x="5334000" y="5988050"/>
            <a:ext cx="30099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Lớp  MG Nhỡ B2</a:t>
            </a:r>
            <a:endParaRPr lang="vi-VN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path="M 0.3 -0.11829 C 0.34792 -0.10926 0.39584 -0.10023 0.42292 -0.1294 C 0.45 -0.15856 0.43959 -0.26134 0.4625 -0.29329 C 0.48542 -0.32523 0.53299 -0.32801 0.56042 -0.32106 C 0.58785 -0.31412 0.62118 -0.2794 0.62709 -0.25162 C 0.63299 -0.22384 0.59063 -0.18125 0.59584 -0.1544 C 0.60105 -0.12754 0.63959 -0.10023 0.65834 -0.09051 C 0.67709 -0.08079 0.69931 -0.0868 0.70834 -0.09606 C 0.71736 -0.10532 0.70452 -0.13264 0.7125 -0.14606 C 0.72049 -0.15949 0.74514 -0.1831 0.75625 -0.17662 C 0.76736 -0.17014 0.77431 -0.13125 0.77917 -0.10717 C 0.78403 -0.0831 0.80591 -0.05347 0.78542 -0.03217 C 0.76493 -0.01088 0.67952 -0.00069 0.65625 0.0206 C 0.63299 0.0419 0.63195 0.08264 0.64584 0.0956 C 0.65973 0.10857 0.71632 0.10162 0.73959 0.09838 C 0.76285 0.09514 0.77605 0.08357 0.78542 0.07616 C 0.7948 0.06875 0.79341 0.05718 0.79584 0.05394">
                                      <p:cBhvr>
                                        <p:cTn id="6" dur="2000" fill="hold"/>
                                        <p:tgtEl>
                                          <p:spTgt spid="63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path="M 0.03334 0.09954 C 0.11285 0.06968 0.19236 0.03981 0.25625 0.06065 C 0.32014 0.08171 0.38507 0.19352 0.41667 0.22593">
                                      <p:cBhvr>
                                        <p:cTn id="8" dur="2000" fill="hold"/>
                                        <p:tgtEl>
                                          <p:spTgt spid="65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path="M -0.01667 0.12778 L -0.01667 -0.75">
                                      <p:cBhvr>
                                        <p:cTn id="10" dur="3000" fill="hold"/>
                                        <p:tgtEl>
                                          <p:spTgt spid="66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path="M -3.33333E-6 3.33333E-6 L 0.00417 -0.67778">
                                      <p:cBhvr>
                                        <p:cTn id="12" dur="3000" fill="hold"/>
                                        <p:tgtEl>
                                          <p:spTgt spid="67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path="M -3.33333E-6 2.22222E-6 L -0.00833 -0.63333">
                                      <p:cBhvr>
                                        <p:cTn id="14" dur="3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tr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tr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tr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51" descr="felicitsh71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26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" name="CustomShape 1"/>
          <p:cNvSpPr/>
          <p:nvPr/>
        </p:nvSpPr>
        <p:spPr>
          <a:xfrm>
            <a:off x="533400" y="2209800"/>
            <a:ext cx="7086600" cy="64135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" name="CustomShape 2"/>
          <p:cNvSpPr/>
          <p:nvPr/>
        </p:nvSpPr>
        <p:spPr>
          <a:xfrm>
            <a:off x="914400" y="2895600"/>
            <a:ext cx="7515225" cy="1543050"/>
          </a:xfrm>
          <a:custGeom>
            <a:avLst/>
            <a:gdLst/>
            <a:ahLst/>
            <a:cxnLst/>
            <a:rect l="0" t="0" r="r" b="b"/>
            <a:pathLst>
              <a:path w="20878" h="4289">
                <a:moveTo>
                  <a:pt x="0" y="0"/>
                </a:moveTo>
                <a:lnTo>
                  <a:pt x="20877" y="0"/>
                </a:lnTo>
                <a:moveTo>
                  <a:pt x="0" y="4288"/>
                </a:moveTo>
                <a:lnTo>
                  <a:pt x="20877" y="4288"/>
                </a:lnTo>
              </a:path>
            </a:pathLst>
          </a:custGeom>
          <a:solidFill>
            <a:srgbClr val="0066CC"/>
          </a:solidFill>
          <a:ln w="19080">
            <a:solidFill>
              <a:srgbClr val="99CCFF"/>
            </a:solidFill>
            <a:miter/>
          </a:ln>
          <a:effectLst>
            <a:outerShdw dist="17819" dir="2700000">
              <a:srgbClr val="99000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i="1" spc="1">
                <a:solidFill>
                  <a:srgbClr val="000000"/>
                </a:solidFill>
                <a:latin typeface="Times New Roman"/>
              </a:rPr>
              <a:t> </a:t>
            </a:r>
            <a:endParaRPr lang="en-US" sz="5400" b="1" i="1" spc="1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21213013185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6788" y="4100513"/>
            <a:ext cx="2335212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6988" y="4073525"/>
            <a:ext cx="2276476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06925" y="4100513"/>
            <a:ext cx="2555875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CustomShape 1"/>
          <p:cNvSpPr/>
          <p:nvPr/>
        </p:nvSpPr>
        <p:spPr>
          <a:xfrm>
            <a:off x="1295400" y="0"/>
            <a:ext cx="6337300" cy="1676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-1">
                <a:solidFill>
                  <a:srgbClr val="FF6600"/>
                </a:solidFill>
                <a:latin typeface="Times New Roman"/>
              </a:rPr>
              <a:t>Trong truyện có những </a:t>
            </a:r>
            <a:endParaRPr lang="en-US" sz="4000" spc="-1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-1">
                <a:solidFill>
                  <a:srgbClr val="FF6600"/>
                </a:solidFill>
                <a:latin typeface="Times New Roman"/>
              </a:rPr>
              <a:t>nhân vật nào?</a:t>
            </a:r>
            <a:endParaRPr lang="en-US" sz="4000" spc="-1">
              <a:solidFill>
                <a:srgbClr val="000000"/>
              </a:solidFill>
            </a:endParaRPr>
          </a:p>
        </p:txBody>
      </p:sp>
      <p:pic>
        <p:nvPicPr>
          <p:cNvPr id="105" name="Picture 1"/>
          <p:cNvPicPr>
            <a:picLocks noChangeAspect="1" noChangeArrowheads="1"/>
          </p:cNvPicPr>
          <p:nvPr/>
        </p:nvPicPr>
        <p:blipFill>
          <a:blip r:embed="rId6"/>
          <a:srcRect l="53783" t="19627" r="19456" b="35338"/>
          <a:stretch>
            <a:fillRect/>
          </a:stretch>
        </p:blipFill>
        <p:spPr bwMode="auto">
          <a:xfrm>
            <a:off x="7162800" y="2743200"/>
            <a:ext cx="20066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2"/>
          <p:cNvPicPr>
            <a:picLocks noChangeAspect="1" noChangeArrowheads="1"/>
          </p:cNvPicPr>
          <p:nvPr/>
        </p:nvPicPr>
        <p:blipFill>
          <a:blip r:embed="rId7"/>
          <a:srcRect l="10303" t="21008" r="71063" b="44044"/>
          <a:stretch>
            <a:fillRect/>
          </a:stretch>
        </p:blipFill>
        <p:spPr bwMode="auto">
          <a:xfrm>
            <a:off x="82550" y="1219200"/>
            <a:ext cx="2432050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 fmla="y-sin(pi*$)/3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9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27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81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2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38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2362200" y="304800"/>
            <a:ext cx="3810000" cy="990600"/>
          </a:xfrm>
          <a:prstGeom prst="ellipse">
            <a:avLst/>
          </a:prstGeom>
          <a:solidFill>
            <a:srgbClr val="BBE0E3"/>
          </a:solidFill>
          <a:ln w="25560">
            <a:solidFill>
              <a:srgbClr val="89A4A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pc="-1">
                <a:solidFill>
                  <a:srgbClr val="000000"/>
                </a:solidFill>
              </a:rPr>
              <a:t> Các chú lợn nhỏ đã làm nhà bằng gì?</a:t>
            </a:r>
            <a:endParaRPr lang="en-US" spc="-1">
              <a:solidFill>
                <a:srgbClr val="000000"/>
              </a:solidFill>
            </a:endParaRPr>
          </a:p>
        </p:txBody>
      </p:sp>
      <p:pic>
        <p:nvPicPr>
          <p:cNvPr id="108" name="Picture 3"/>
          <p:cNvPicPr>
            <a:picLocks noChangeAspect="1" noChangeArrowheads="1"/>
          </p:cNvPicPr>
          <p:nvPr/>
        </p:nvPicPr>
        <p:blipFill>
          <a:blip r:embed="rId2"/>
          <a:srcRect l="16061" t="1286" r="50002" b="1286"/>
          <a:stretch>
            <a:fillRect/>
          </a:stretch>
        </p:blipFill>
        <p:spPr bwMode="auto">
          <a:xfrm>
            <a:off x="6172200" y="1447800"/>
            <a:ext cx="2971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Picture 4"/>
          <p:cNvPicPr>
            <a:picLocks noChangeAspect="1" noChangeArrowheads="1"/>
          </p:cNvPicPr>
          <p:nvPr/>
        </p:nvPicPr>
        <p:blipFill>
          <a:blip r:embed="rId3"/>
          <a:srcRect l="15756" r="10606"/>
          <a:stretch>
            <a:fillRect/>
          </a:stretch>
        </p:blipFill>
        <p:spPr bwMode="auto">
          <a:xfrm>
            <a:off x="3124200" y="1447800"/>
            <a:ext cx="30416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" name="Picture 5"/>
          <p:cNvPicPr>
            <a:picLocks noChangeAspect="1" noChangeArrowheads="1"/>
          </p:cNvPicPr>
          <p:nvPr/>
        </p:nvPicPr>
        <p:blipFill>
          <a:blip r:embed="rId4"/>
          <a:srcRect l="1314" t="21513" r="51801" b="3967"/>
          <a:stretch>
            <a:fillRect/>
          </a:stretch>
        </p:blipFill>
        <p:spPr bwMode="auto">
          <a:xfrm>
            <a:off x="-20638" y="1524000"/>
            <a:ext cx="3124201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1565275" y="228600"/>
            <a:ext cx="5715000" cy="1295400"/>
          </a:xfrm>
          <a:custGeom>
            <a:avLst/>
            <a:gdLst/>
            <a:ahLst/>
            <a:cxnLst/>
            <a:rect l="l" t="t" r="r" b="b"/>
            <a:pathLst>
              <a:path w="43733" h="44465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rgbClr val="BBE0E3"/>
          </a:solidFill>
          <a:ln w="25560">
            <a:solidFill>
              <a:srgbClr val="89A4A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pc="-1">
                <a:solidFill>
                  <a:srgbClr val="000000"/>
                </a:solidFill>
              </a:rPr>
              <a:t>Điều gì đã xảy ra với ngôi nhà của các chú lợn?</a:t>
            </a:r>
            <a:endParaRPr lang="en-US" spc="-1">
              <a:solidFill>
                <a:srgbClr val="000000"/>
              </a:solidFill>
            </a:endParaRPr>
          </a:p>
        </p:txBody>
      </p:sp>
      <p:pic>
        <p:nvPicPr>
          <p:cNvPr id="112" name="Picture 2" descr="tr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528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 fmla="y-sin(pi*$)/3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9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27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81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21213013185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810000"/>
            <a:ext cx="2667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24200"/>
            <a:ext cx="3124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3276600"/>
            <a:ext cx="3429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CustomShape 1"/>
          <p:cNvSpPr/>
          <p:nvPr/>
        </p:nvSpPr>
        <p:spPr>
          <a:xfrm>
            <a:off x="1295400" y="0"/>
            <a:ext cx="6337300" cy="1676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-1">
                <a:solidFill>
                  <a:srgbClr val="FF6600"/>
                </a:solidFill>
                <a:latin typeface="Times New Roman"/>
              </a:rPr>
              <a:t>Ba Chú L</a:t>
            </a:r>
            <a:r>
              <a:rPr lang="en-US" sz="4000" b="1" spc="-1">
                <a:solidFill>
                  <a:srgbClr val="FF6600"/>
                </a:solidFill>
                <a:latin typeface="AngsanaUPC"/>
              </a:rPr>
              <a:t>ợ</a:t>
            </a:r>
            <a:r>
              <a:rPr lang="en-US" sz="4000" b="1" spc="-1">
                <a:solidFill>
                  <a:srgbClr val="FF6600"/>
                </a:solidFill>
                <a:latin typeface="Times New Roman"/>
              </a:rPr>
              <a:t>n Con</a:t>
            </a:r>
            <a:endParaRPr lang="en-US" sz="4000" spc="-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77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77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to="(x)" calcmode="lin" valueType="num">
                                      <p:cBhvr additive="repl">
                                        <p:cTn id="9" dur="123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to="(y)" calcmode="lin" valueType="num">
                                      <p:cBhvr additive="repl">
                                        <p:cTn id="11" dur="123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spc="-1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7410" name="Picture 3" descr="tr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" name="CustomShape 2"/>
          <p:cNvSpPr/>
          <p:nvPr/>
        </p:nvSpPr>
        <p:spPr>
          <a:xfrm>
            <a:off x="1905000" y="2057400"/>
            <a:ext cx="5410200" cy="36671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spc="-1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8434" name="Picture 3" descr="tr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spc="-1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9458" name="Picture 3" descr="tr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spc="-1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20482" name="Picture 3" descr="tr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2" descr="tr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8" name="Group 1"/>
          <p:cNvGrpSpPr>
            <a:grpSpLocks/>
          </p:cNvGrpSpPr>
          <p:nvPr/>
        </p:nvGrpSpPr>
        <p:grpSpPr bwMode="auto">
          <a:xfrm>
            <a:off x="1908175" y="301625"/>
            <a:ext cx="3203575" cy="4611688"/>
            <a:chOff x="1908000" y="302040"/>
            <a:chExt cx="3203280" cy="4610880"/>
          </a:xfrm>
        </p:grpSpPr>
        <p:grpSp>
          <p:nvGrpSpPr>
            <p:cNvPr id="21507" name="Group 2"/>
            <p:cNvGrpSpPr>
              <a:grpSpLocks/>
            </p:cNvGrpSpPr>
            <p:nvPr/>
          </p:nvGrpSpPr>
          <p:grpSpPr bwMode="auto">
            <a:xfrm>
              <a:off x="1908000" y="302040"/>
              <a:ext cx="2580840" cy="4610880"/>
              <a:chOff x="1908000" y="302040"/>
              <a:chExt cx="2580840" cy="4610880"/>
            </a:xfrm>
          </p:grpSpPr>
          <p:pic>
            <p:nvPicPr>
              <p:cNvPr id="21509" name="Picture 5" descr="tsoi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908000" y="1118520"/>
                <a:ext cx="2529720" cy="379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10" name="Picture 6" descr="dsoi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4454400" flipH="1">
                <a:off x="2743920" y="528480"/>
                <a:ext cx="1607400" cy="15019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1508" name="Picture 7" descr="soi copy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20983200" flipH="1">
              <a:off x="3665160" y="1698120"/>
              <a:ext cx="1266480" cy="2124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path="M 8.61111E-6 -1.48148E-6 C -0.00937 0.00093 -0.01961 -0.00139 -0.02812 0.00417 C -0.03871 0.01111 -0.04583 0.02176 -0.05781 0.025 C -0.07083 0.03588 -0.08281 0.03889 -0.09687 0.04583 C -0.10468 0.04977 -0.10173 0.05139 -0.11093 0.05208 C -0.12968 0.05324 -0.14843 0.05347 -0.16718 0.05417 C -0.17673 0.05833 -0.18628 0.06065 -0.19531 0.06667 C -0.20295 0.07176 -0.20069 0.07593 -0.21249 0.07917 C -0.21892 0.08079 -0.22499 0.08264 -0.23124 0.08542 C -0.24218 0.08056 -0.23159 0.08495 -0.22968 0.0875 C -0.22847 0.08912 -0.22864 0.09167 -0.22812 0.09375 C -0.23749 0.09792 -0.24444 0.10671 -0.25312 0.1125 C -0.25607 0.11435 -0.25954 0.11481 -0.26249 0.11667 C -0.26857 0.12037 -0.27291 0.12477 -0.27968 0.12708 C -0.28645 0.13264 -0.29288 0.13912 -0.29999 0.14375 C -0.30416 0.14653 -0.31249 0.15208 -0.31249 0.15208 C -0.3269 0.15069 -0.33472 0.15116 -0.34687 0.14583 C -0.35989 0.14653 -0.37291 0.1463 -0.38593 0.14792 C -0.40329 0.15023 -0.41249 0.17431 -0.42812 0.18125 C -0.43888 0.18611 -0.44965 0.19329 -0.46093 0.19583 C -0.46718 0.19722 -0.47968 0.2 -0.47968 0.2 C -0.50642 0.19769 -0.51128 0.19606 -0.53906 0.19792 C -0.54375 0.19861 -0.5493 0.1963 -0.55312 0.2 C -0.55503 0.20185 -0.5519 0.20718 -0.55 0.20833 C -0.54826 0.20926 -0.5467 0.20556 -0.54531 0.20417 C -0.5644 0.19398 -0.55173 0.19907 -0.59062 0.20208 C -0.62013 0.2044 -0.6493 0.21458 -0.67812 0.22292 C -0.68437 0.22477 -0.69062 0.22731 -0.69687 0.22917 C -0.7026 0.23079 -0.70833 0.23171 -0.71406 0.23333 C -0.72343 0.23588 -0.74218 0.24167 -0.74218 0.24167 C -0.75503 0.25023 -0.76718 0.25926 -0.77968 0.26875 C -0.78767 0.275 -0.78385 0.27014 -0.7875 0.275">
                                      <p:cBhvr>
                                        <p:cTn id="14" dur="3000" fill="hold"/>
                                        <p:tgtEl>
                                          <p:spTgt spid="88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tr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36</Words>
  <Application>Microsoft Office PowerPoint</Application>
  <PresentationFormat>On-screen Show (4:3)</PresentationFormat>
  <Paragraphs>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13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Arial</vt:lpstr>
      <vt:lpstr>DejaVu Sans</vt:lpstr>
      <vt:lpstr>Times New Roman</vt:lpstr>
      <vt:lpstr>AngsanaUPC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ADMIN</dc:creator>
  <dc:description/>
  <cp:lastModifiedBy>Admin</cp:lastModifiedBy>
  <cp:revision>31</cp:revision>
  <dcterms:created xsi:type="dcterms:W3CDTF">2014-11-12T18:47:41Z</dcterms:created>
  <dcterms:modified xsi:type="dcterms:W3CDTF">2019-09-02T13:42:18Z</dcterms:modified>
  <dc:language>en-US</dc:language>
</cp:coreProperties>
</file>